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1147" r:id="rId5"/>
    <p:sldId id="1195" r:id="rId6"/>
    <p:sldId id="1323" r:id="rId7"/>
    <p:sldId id="1199" r:id="rId8"/>
    <p:sldId id="1324" r:id="rId9"/>
    <p:sldId id="1326" r:id="rId10"/>
    <p:sldId id="1322" r:id="rId11"/>
    <p:sldId id="1178" r:id="rId12"/>
    <p:sldId id="1200" r:id="rId13"/>
    <p:sldId id="1327" r:id="rId14"/>
    <p:sldId id="1281" r:id="rId15"/>
    <p:sldId id="1213" r:id="rId16"/>
    <p:sldId id="1223" r:id="rId17"/>
    <p:sldId id="1222" r:id="rId18"/>
    <p:sldId id="1212" r:id="rId19"/>
    <p:sldId id="1245" r:id="rId20"/>
    <p:sldId id="1249" r:id="rId21"/>
    <p:sldId id="1224" r:id="rId22"/>
    <p:sldId id="1219" r:id="rId23"/>
    <p:sldId id="1225" r:id="rId24"/>
    <p:sldId id="1226" r:id="rId25"/>
    <p:sldId id="1228" r:id="rId26"/>
    <p:sldId id="1231" r:id="rId27"/>
    <p:sldId id="1238" r:id="rId28"/>
    <p:sldId id="1230" r:id="rId29"/>
    <p:sldId id="1232" r:id="rId30"/>
    <p:sldId id="1233" r:id="rId31"/>
    <p:sldId id="1215" r:id="rId32"/>
    <p:sldId id="1216" r:id="rId33"/>
    <p:sldId id="1235" r:id="rId34"/>
    <p:sldId id="1242" r:id="rId35"/>
    <p:sldId id="1243" r:id="rId36"/>
    <p:sldId id="1287" r:id="rId37"/>
    <p:sldId id="1246" r:id="rId38"/>
    <p:sldId id="1247" r:id="rId39"/>
    <p:sldId id="1248" r:id="rId40"/>
    <p:sldId id="1251" r:id="rId41"/>
    <p:sldId id="1250" r:id="rId42"/>
    <p:sldId id="1325" r:id="rId43"/>
    <p:sldId id="1321" r:id="rId44"/>
    <p:sldId id="1218" r:id="rId45"/>
    <p:sldId id="1221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7C9"/>
    <a:srgbClr val="E36C0A"/>
    <a:srgbClr val="FFFFFF"/>
    <a:srgbClr val="F39200"/>
    <a:srgbClr val="F4980A"/>
    <a:srgbClr val="5D5D5D"/>
    <a:srgbClr val="BDD7EE"/>
    <a:srgbClr val="FFF1D3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9542" autoAdjust="0"/>
  </p:normalViewPr>
  <p:slideViewPr>
    <p:cSldViewPr snapToGrid="0">
      <p:cViewPr varScale="1">
        <p:scale>
          <a:sx n="116" d="100"/>
          <a:sy n="116" d="100"/>
        </p:scale>
        <p:origin x="40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DBC8-42DE-43AB-B7A3-E1BFB7FE696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09CDEB7-1FDC-472A-B63C-59BD8025A927}">
      <dgm:prSet phldrT="[Texte]" custT="1"/>
      <dgm:spPr/>
      <dgm:t>
        <a:bodyPr/>
        <a:lstStyle/>
        <a:p>
          <a:r>
            <a:rPr lang="en-US" sz="2400" b="1" dirty="0"/>
            <a:t>15%</a:t>
          </a:r>
          <a:r>
            <a:rPr lang="en-US" sz="1000" b="1" dirty="0"/>
            <a:t>[4]  </a:t>
          </a:r>
          <a:r>
            <a:rPr lang="en-US" sz="2400" b="1" dirty="0"/>
            <a:t>of underperformances:</a:t>
          </a:r>
          <a:br>
            <a:rPr lang="en-US" sz="2000" dirty="0"/>
          </a:br>
          <a:r>
            <a:rPr lang="en-US" sz="2000" dirty="0"/>
            <a:t>« </a:t>
          </a:r>
          <a:r>
            <a:rPr lang="en-US" sz="2000" noProof="0" dirty="0"/>
            <a:t>Recoverable » Energy: 5%</a:t>
          </a:r>
          <a:r>
            <a:rPr lang="en-US" sz="1000" noProof="0" dirty="0"/>
            <a:t>[4,5]</a:t>
          </a:r>
          <a:endParaRPr lang="en-US" sz="1000" b="1" dirty="0"/>
        </a:p>
      </dgm:t>
    </dgm:pt>
    <dgm:pt modelId="{FD630E0C-0C39-4CC0-B0BB-04D5908592F6}" type="parTrans" cxnId="{A51AD13A-6A2A-4134-80B0-115C875ABA18}">
      <dgm:prSet/>
      <dgm:spPr/>
      <dgm:t>
        <a:bodyPr/>
        <a:lstStyle/>
        <a:p>
          <a:endParaRPr lang="fr-FR"/>
        </a:p>
      </dgm:t>
    </dgm:pt>
    <dgm:pt modelId="{6C882B47-D7DE-49A2-AB51-FC833E85B663}" type="sibTrans" cxnId="{A51AD13A-6A2A-4134-80B0-115C875ABA1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0D775CB-FA03-4B9C-B75F-52796FFDAD89}">
      <dgm:prSet phldrT="[Texte]" custT="1"/>
      <dgm:spPr/>
      <dgm:t>
        <a:bodyPr/>
        <a:lstStyle/>
        <a:p>
          <a:r>
            <a:rPr lang="en-US" sz="2400" b="1" i="0" dirty="0"/>
            <a:t>Complex in-situ O &amp; M:</a:t>
          </a:r>
          <a:br>
            <a:rPr lang="en-US" sz="2000" dirty="0"/>
          </a:br>
          <a:r>
            <a:rPr lang="en-US" sz="2000" dirty="0"/>
            <a:t>No one-fit-all O&amp;M</a:t>
          </a:r>
          <a:r>
            <a:rPr lang="en-US" sz="1000" dirty="0"/>
            <a:t>[2]</a:t>
          </a:r>
          <a:br>
            <a:rPr lang="en-US" sz="2000" dirty="0"/>
          </a:br>
          <a:r>
            <a:rPr lang="en-US" sz="2000" b="0" i="0" dirty="0"/>
            <a:t>Expensive</a:t>
          </a:r>
          <a:r>
            <a:rPr lang="en-US" sz="1000" dirty="0"/>
            <a:t>[3]</a:t>
          </a:r>
        </a:p>
      </dgm:t>
    </dgm:pt>
    <dgm:pt modelId="{FCACE2BA-769A-4433-814F-83A825A9013F}" type="parTrans" cxnId="{CB74E63A-B4BD-4FD6-8994-9FB1D99EC41F}">
      <dgm:prSet/>
      <dgm:spPr/>
      <dgm:t>
        <a:bodyPr/>
        <a:lstStyle/>
        <a:p>
          <a:endParaRPr lang="fr-FR"/>
        </a:p>
      </dgm:t>
    </dgm:pt>
    <dgm:pt modelId="{EF22306A-FECC-41B5-9D68-BFB28B257B55}" type="sibTrans" cxnId="{CB74E63A-B4BD-4FD6-8994-9FB1D99EC41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fr-FR"/>
        </a:p>
      </dgm:t>
    </dgm:pt>
    <dgm:pt modelId="{0022C1D7-9046-4F68-99BA-50A7CA04DC36}">
      <dgm:prSet phldrT="[Texte]" custT="1"/>
      <dgm:spPr/>
      <dgm:t>
        <a:bodyPr/>
        <a:lstStyle/>
        <a:p>
          <a:r>
            <a:rPr lang="en-US" sz="2400" b="1" dirty="0"/>
            <a:t>PV capacity increases exponentially</a:t>
          </a:r>
        </a:p>
        <a:p>
          <a:r>
            <a:rPr lang="en-US" sz="2000" b="0" dirty="0"/>
            <a:t>+20%/year worldwide since 2010</a:t>
          </a:r>
          <a:r>
            <a:rPr lang="en-US" sz="1000" b="0" dirty="0"/>
            <a:t>[1]</a:t>
          </a:r>
        </a:p>
      </dgm:t>
    </dgm:pt>
    <dgm:pt modelId="{9073983D-876C-457F-95EE-05AC215BD1F8}" type="parTrans" cxnId="{44C1F0CF-FA19-478F-B15E-FDA2A90B9CE0}">
      <dgm:prSet/>
      <dgm:spPr/>
      <dgm:t>
        <a:bodyPr/>
        <a:lstStyle/>
        <a:p>
          <a:endParaRPr lang="fr-FR"/>
        </a:p>
      </dgm:t>
    </dgm:pt>
    <dgm:pt modelId="{1059455A-57B4-48EA-AAF9-2C1865F8D5E4}" type="sibTrans" cxnId="{44C1F0CF-FA19-478F-B15E-FDA2A90B9CE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</dgm:spPr>
      <dgm:t>
        <a:bodyPr/>
        <a:lstStyle/>
        <a:p>
          <a:endParaRPr lang="fr-FR"/>
        </a:p>
      </dgm:t>
    </dgm:pt>
    <dgm:pt modelId="{6B2B3350-DA89-4E95-BC60-CC6261492239}" type="pres">
      <dgm:prSet presAssocID="{5CB5DBC8-42DE-43AB-B7A3-E1BFB7FE696E}" presName="Name0" presStyleCnt="0">
        <dgm:presLayoutVars>
          <dgm:chMax val="8"/>
          <dgm:chPref val="8"/>
          <dgm:dir/>
        </dgm:presLayoutVars>
      </dgm:prSet>
      <dgm:spPr/>
    </dgm:pt>
    <dgm:pt modelId="{49131625-EFF8-42D3-8C5D-32B4D5225FC1}" type="pres">
      <dgm:prSet presAssocID="{0022C1D7-9046-4F68-99BA-50A7CA04DC36}" presName="parent_text_1" presStyleLbl="revTx" presStyleIdx="0" presStyleCnt="3" custScaleX="118866">
        <dgm:presLayoutVars>
          <dgm:chMax val="0"/>
          <dgm:chPref val="0"/>
          <dgm:bulletEnabled val="1"/>
        </dgm:presLayoutVars>
      </dgm:prSet>
      <dgm:spPr/>
    </dgm:pt>
    <dgm:pt modelId="{2CBA543B-4EAA-4AEA-9ADA-994FBF2FD7CD}" type="pres">
      <dgm:prSet presAssocID="{0022C1D7-9046-4F68-99BA-50A7CA04DC36}" presName="image_accent_1" presStyleCnt="0"/>
      <dgm:spPr/>
    </dgm:pt>
    <dgm:pt modelId="{96F36928-6EC7-4677-8B74-75EEAACDDACE}" type="pres">
      <dgm:prSet presAssocID="{0022C1D7-9046-4F68-99BA-50A7CA04DC36}" presName="imageAccentRepeatNode" presStyleLbl="alignNode1" presStyleIdx="0" presStyleCnt="6"/>
      <dgm:spPr/>
    </dgm:pt>
    <dgm:pt modelId="{190A4671-4318-486D-8F10-C630E5ED4D3B}" type="pres">
      <dgm:prSet presAssocID="{0022C1D7-9046-4F68-99BA-50A7CA04DC36}" presName="accent_1" presStyleLbl="alignNode1" presStyleIdx="1" presStyleCnt="6"/>
      <dgm:spPr/>
    </dgm:pt>
    <dgm:pt modelId="{FA4244A3-82BD-441F-B147-EE99B9968A4E}" type="pres">
      <dgm:prSet presAssocID="{1059455A-57B4-48EA-AAF9-2C1865F8D5E4}" presName="image_1" presStyleCnt="0"/>
      <dgm:spPr/>
    </dgm:pt>
    <dgm:pt modelId="{34D62B8E-24C0-4C63-84F8-8233E28DC19F}" type="pres">
      <dgm:prSet presAssocID="{1059455A-57B4-48EA-AAF9-2C1865F8D5E4}" presName="imageRepeatNode" presStyleLbl="fgImgPlace1" presStyleIdx="0" presStyleCnt="3"/>
      <dgm:spPr/>
    </dgm:pt>
    <dgm:pt modelId="{8B45E5AD-85F1-4595-AB5E-E089C6179AAF}" type="pres">
      <dgm:prSet presAssocID="{209CDEB7-1FDC-472A-B63C-59BD8025A927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7790C6-5BBF-4561-BCDE-42F49E476C72}" type="pres">
      <dgm:prSet presAssocID="{209CDEB7-1FDC-472A-B63C-59BD8025A927}" presName="image_accent_2" presStyleCnt="0"/>
      <dgm:spPr/>
    </dgm:pt>
    <dgm:pt modelId="{DB225E34-5809-4AB7-AE37-57E69A1AB222}" type="pres">
      <dgm:prSet presAssocID="{209CDEB7-1FDC-472A-B63C-59BD8025A927}" presName="imageAccentRepeatNode" presStyleLbl="alignNode1" presStyleIdx="2" presStyleCnt="6"/>
      <dgm:spPr/>
    </dgm:pt>
    <dgm:pt modelId="{5C2BB227-9681-456A-95DA-983144A02DBA}" type="pres">
      <dgm:prSet presAssocID="{6C882B47-D7DE-49A2-AB51-FC833E85B663}" presName="image_2" presStyleCnt="0"/>
      <dgm:spPr/>
    </dgm:pt>
    <dgm:pt modelId="{DD194FEE-5E2A-43D6-B692-E2BD3691A655}" type="pres">
      <dgm:prSet presAssocID="{6C882B47-D7DE-49A2-AB51-FC833E85B663}" presName="imageRepeatNode" presStyleLbl="fgImgPlace1" presStyleIdx="1" presStyleCnt="3"/>
      <dgm:spPr/>
    </dgm:pt>
    <dgm:pt modelId="{04673BA5-44D3-4FEB-96E9-DDEAE4913C6A}" type="pres">
      <dgm:prSet presAssocID="{00D775CB-FA03-4B9C-B75F-52796FFDAD89}" presName="image_accent_3" presStyleCnt="0"/>
      <dgm:spPr/>
    </dgm:pt>
    <dgm:pt modelId="{2E500D15-3070-46C0-B57A-83D43E5B6BFE}" type="pres">
      <dgm:prSet presAssocID="{00D775CB-FA03-4B9C-B75F-52796FFDAD89}" presName="imageAccentRepeatNode" presStyleLbl="alignNode1" presStyleIdx="3" presStyleCnt="6"/>
      <dgm:spPr/>
    </dgm:pt>
    <dgm:pt modelId="{452F1E38-E1DE-498A-BB75-27957D14A70D}" type="pres">
      <dgm:prSet presAssocID="{00D775CB-FA03-4B9C-B75F-52796FFDAD8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0712773-5026-4138-9D47-F67D673B2A53}" type="pres">
      <dgm:prSet presAssocID="{00D775CB-FA03-4B9C-B75F-52796FFDAD89}" presName="accent_2" presStyleLbl="alignNode1" presStyleIdx="4" presStyleCnt="6"/>
      <dgm:spPr/>
    </dgm:pt>
    <dgm:pt modelId="{E7FDBB81-27F0-4CCB-B826-943867F42041}" type="pres">
      <dgm:prSet presAssocID="{00D775CB-FA03-4B9C-B75F-52796FFDAD89}" presName="accent_3" presStyleLbl="alignNode1" presStyleIdx="5" presStyleCnt="6"/>
      <dgm:spPr/>
    </dgm:pt>
    <dgm:pt modelId="{DCE0E9D2-FC31-4E39-982F-F49B131B8FAF}" type="pres">
      <dgm:prSet presAssocID="{EF22306A-FECC-41B5-9D68-BFB28B257B55}" presName="image_3" presStyleCnt="0"/>
      <dgm:spPr/>
    </dgm:pt>
    <dgm:pt modelId="{9D7BB169-A21E-4099-B234-A7B1C4A9688C}" type="pres">
      <dgm:prSet presAssocID="{EF22306A-FECC-41B5-9D68-BFB28B257B55}" presName="imageRepeatNode" presStyleLbl="fgImgPlace1" presStyleIdx="2" presStyleCnt="3"/>
      <dgm:spPr/>
    </dgm:pt>
  </dgm:ptLst>
  <dgm:cxnLst>
    <dgm:cxn modelId="{C27EBB04-9874-4577-9961-8921540C2673}" type="presOf" srcId="{209CDEB7-1FDC-472A-B63C-59BD8025A927}" destId="{8B45E5AD-85F1-4595-AB5E-E089C6179AAF}" srcOrd="0" destOrd="0" presId="urn:microsoft.com/office/officeart/2008/layout/BubblePictureList"/>
    <dgm:cxn modelId="{F513E50A-36C6-4B28-B851-C99CA53A9C53}" type="presOf" srcId="{5CB5DBC8-42DE-43AB-B7A3-E1BFB7FE696E}" destId="{6B2B3350-DA89-4E95-BC60-CC6261492239}" srcOrd="0" destOrd="0" presId="urn:microsoft.com/office/officeart/2008/layout/BubblePictureList"/>
    <dgm:cxn modelId="{B6CE0E0B-D188-4F57-9036-9EB4E5C61E0E}" type="presOf" srcId="{EF22306A-FECC-41B5-9D68-BFB28B257B55}" destId="{9D7BB169-A21E-4099-B234-A7B1C4A9688C}" srcOrd="0" destOrd="0" presId="urn:microsoft.com/office/officeart/2008/layout/BubblePictureList"/>
    <dgm:cxn modelId="{9D83FC16-3E1C-45A5-B109-2BE90CF6238E}" type="presOf" srcId="{00D775CB-FA03-4B9C-B75F-52796FFDAD89}" destId="{452F1E38-E1DE-498A-BB75-27957D14A70D}" srcOrd="0" destOrd="0" presId="urn:microsoft.com/office/officeart/2008/layout/BubblePictureList"/>
    <dgm:cxn modelId="{A51AD13A-6A2A-4134-80B0-115C875ABA18}" srcId="{5CB5DBC8-42DE-43AB-B7A3-E1BFB7FE696E}" destId="{209CDEB7-1FDC-472A-B63C-59BD8025A927}" srcOrd="1" destOrd="0" parTransId="{FD630E0C-0C39-4CC0-B0BB-04D5908592F6}" sibTransId="{6C882B47-D7DE-49A2-AB51-FC833E85B663}"/>
    <dgm:cxn modelId="{CB74E63A-B4BD-4FD6-8994-9FB1D99EC41F}" srcId="{5CB5DBC8-42DE-43AB-B7A3-E1BFB7FE696E}" destId="{00D775CB-FA03-4B9C-B75F-52796FFDAD89}" srcOrd="2" destOrd="0" parTransId="{FCACE2BA-769A-4433-814F-83A825A9013F}" sibTransId="{EF22306A-FECC-41B5-9D68-BFB28B257B55}"/>
    <dgm:cxn modelId="{15A86D50-2A63-4922-AD52-CD75AC0C0FA8}" type="presOf" srcId="{1059455A-57B4-48EA-AAF9-2C1865F8D5E4}" destId="{34D62B8E-24C0-4C63-84F8-8233E28DC19F}" srcOrd="0" destOrd="0" presId="urn:microsoft.com/office/officeart/2008/layout/BubblePictureList"/>
    <dgm:cxn modelId="{F6839274-5F98-414D-B89F-7567D56C1F8E}" type="presOf" srcId="{0022C1D7-9046-4F68-99BA-50A7CA04DC36}" destId="{49131625-EFF8-42D3-8C5D-32B4D5225FC1}" srcOrd="0" destOrd="0" presId="urn:microsoft.com/office/officeart/2008/layout/BubblePictureList"/>
    <dgm:cxn modelId="{BBE87ABC-9CBA-4E61-BB4C-9AD6FCF6066C}" type="presOf" srcId="{6C882B47-D7DE-49A2-AB51-FC833E85B663}" destId="{DD194FEE-5E2A-43D6-B692-E2BD3691A655}" srcOrd="0" destOrd="0" presId="urn:microsoft.com/office/officeart/2008/layout/BubblePictureList"/>
    <dgm:cxn modelId="{44C1F0CF-FA19-478F-B15E-FDA2A90B9CE0}" srcId="{5CB5DBC8-42DE-43AB-B7A3-E1BFB7FE696E}" destId="{0022C1D7-9046-4F68-99BA-50A7CA04DC36}" srcOrd="0" destOrd="0" parTransId="{9073983D-876C-457F-95EE-05AC215BD1F8}" sibTransId="{1059455A-57B4-48EA-AAF9-2C1865F8D5E4}"/>
    <dgm:cxn modelId="{97B2C06E-6514-419C-985A-96E94C02675D}" type="presParOf" srcId="{6B2B3350-DA89-4E95-BC60-CC6261492239}" destId="{49131625-EFF8-42D3-8C5D-32B4D5225FC1}" srcOrd="0" destOrd="0" presId="urn:microsoft.com/office/officeart/2008/layout/BubblePictureList"/>
    <dgm:cxn modelId="{B8BA0CCE-2EAC-4134-8DF1-D25FF3053C7E}" type="presParOf" srcId="{6B2B3350-DA89-4E95-BC60-CC6261492239}" destId="{2CBA543B-4EAA-4AEA-9ADA-994FBF2FD7CD}" srcOrd="1" destOrd="0" presId="urn:microsoft.com/office/officeart/2008/layout/BubblePictureList"/>
    <dgm:cxn modelId="{9827B3D4-8444-4C14-AE4D-0468FB00F564}" type="presParOf" srcId="{2CBA543B-4EAA-4AEA-9ADA-994FBF2FD7CD}" destId="{96F36928-6EC7-4677-8B74-75EEAACDDACE}" srcOrd="0" destOrd="0" presId="urn:microsoft.com/office/officeart/2008/layout/BubblePictureList"/>
    <dgm:cxn modelId="{C757732D-676B-4BF0-96DF-AD40C81F1323}" type="presParOf" srcId="{6B2B3350-DA89-4E95-BC60-CC6261492239}" destId="{190A4671-4318-486D-8F10-C630E5ED4D3B}" srcOrd="2" destOrd="0" presId="urn:microsoft.com/office/officeart/2008/layout/BubblePictureList"/>
    <dgm:cxn modelId="{CD1FFCAC-AAB9-4D9F-AE72-A4BF25EDC5A5}" type="presParOf" srcId="{6B2B3350-DA89-4E95-BC60-CC6261492239}" destId="{FA4244A3-82BD-441F-B147-EE99B9968A4E}" srcOrd="3" destOrd="0" presId="urn:microsoft.com/office/officeart/2008/layout/BubblePictureList"/>
    <dgm:cxn modelId="{26735BAE-EA61-44A3-99D8-DAF342E491BB}" type="presParOf" srcId="{FA4244A3-82BD-441F-B147-EE99B9968A4E}" destId="{34D62B8E-24C0-4C63-84F8-8233E28DC19F}" srcOrd="0" destOrd="0" presId="urn:microsoft.com/office/officeart/2008/layout/BubblePictureList"/>
    <dgm:cxn modelId="{3CB08103-DA10-4671-AE55-AB461B7BE20A}" type="presParOf" srcId="{6B2B3350-DA89-4E95-BC60-CC6261492239}" destId="{8B45E5AD-85F1-4595-AB5E-E089C6179AAF}" srcOrd="4" destOrd="0" presId="urn:microsoft.com/office/officeart/2008/layout/BubblePictureList"/>
    <dgm:cxn modelId="{F9753F8C-9B2B-45E2-A457-7D529C3AB117}" type="presParOf" srcId="{6B2B3350-DA89-4E95-BC60-CC6261492239}" destId="{077790C6-5BBF-4561-BCDE-42F49E476C72}" srcOrd="5" destOrd="0" presId="urn:microsoft.com/office/officeart/2008/layout/BubblePictureList"/>
    <dgm:cxn modelId="{6BE833A2-835E-4242-B2A7-084AD09AC834}" type="presParOf" srcId="{077790C6-5BBF-4561-BCDE-42F49E476C72}" destId="{DB225E34-5809-4AB7-AE37-57E69A1AB222}" srcOrd="0" destOrd="0" presId="urn:microsoft.com/office/officeart/2008/layout/BubblePictureList"/>
    <dgm:cxn modelId="{E38959C1-4449-426B-80BA-899A2A982817}" type="presParOf" srcId="{6B2B3350-DA89-4E95-BC60-CC6261492239}" destId="{5C2BB227-9681-456A-95DA-983144A02DBA}" srcOrd="6" destOrd="0" presId="urn:microsoft.com/office/officeart/2008/layout/BubblePictureList"/>
    <dgm:cxn modelId="{D155A922-8B5D-4AB7-B829-C60A55A0D9CE}" type="presParOf" srcId="{5C2BB227-9681-456A-95DA-983144A02DBA}" destId="{DD194FEE-5E2A-43D6-B692-E2BD3691A655}" srcOrd="0" destOrd="0" presId="urn:microsoft.com/office/officeart/2008/layout/BubblePictureList"/>
    <dgm:cxn modelId="{D9B6343C-B602-404F-90F5-A68241CF2673}" type="presParOf" srcId="{6B2B3350-DA89-4E95-BC60-CC6261492239}" destId="{04673BA5-44D3-4FEB-96E9-DDEAE4913C6A}" srcOrd="7" destOrd="0" presId="urn:microsoft.com/office/officeart/2008/layout/BubblePictureList"/>
    <dgm:cxn modelId="{2B8CA3E5-21BD-4426-BCCB-3D414CD5CA55}" type="presParOf" srcId="{04673BA5-44D3-4FEB-96E9-DDEAE4913C6A}" destId="{2E500D15-3070-46C0-B57A-83D43E5B6BFE}" srcOrd="0" destOrd="0" presId="urn:microsoft.com/office/officeart/2008/layout/BubblePictureList"/>
    <dgm:cxn modelId="{8B14060C-5013-4DA2-A1C4-9C191640E1E6}" type="presParOf" srcId="{6B2B3350-DA89-4E95-BC60-CC6261492239}" destId="{452F1E38-E1DE-498A-BB75-27957D14A70D}" srcOrd="8" destOrd="0" presId="urn:microsoft.com/office/officeart/2008/layout/BubblePictureList"/>
    <dgm:cxn modelId="{D9536C17-2253-4BE6-A703-1F65A77B4F88}" type="presParOf" srcId="{6B2B3350-DA89-4E95-BC60-CC6261492239}" destId="{20712773-5026-4138-9D47-F67D673B2A53}" srcOrd="9" destOrd="0" presId="urn:microsoft.com/office/officeart/2008/layout/BubblePictureList"/>
    <dgm:cxn modelId="{B2303AC6-1622-440F-8E6E-16D2846FAFFB}" type="presParOf" srcId="{6B2B3350-DA89-4E95-BC60-CC6261492239}" destId="{E7FDBB81-27F0-4CCB-B826-943867F42041}" srcOrd="10" destOrd="0" presId="urn:microsoft.com/office/officeart/2008/layout/BubblePictureList"/>
    <dgm:cxn modelId="{8A117FA6-D1BB-4053-AD49-5E585E20C53F}" type="presParOf" srcId="{6B2B3350-DA89-4E95-BC60-CC6261492239}" destId="{DCE0E9D2-FC31-4E39-982F-F49B131B8FAF}" srcOrd="11" destOrd="0" presId="urn:microsoft.com/office/officeart/2008/layout/BubblePictureList"/>
    <dgm:cxn modelId="{6F5697A3-E364-456F-A090-85852D310828}" type="presParOf" srcId="{DCE0E9D2-FC31-4E39-982F-F49B131B8FAF}" destId="{9D7BB169-A21E-4099-B234-A7B1C4A9688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74CD5-A435-478E-898D-30436CA58416}" type="doc">
      <dgm:prSet loTypeId="urn:microsoft.com/office/officeart/2005/8/layout/radial6" loCatId="relationship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917E1C30-B888-4B4A-8A78-2BCC4920BE3A}">
      <dgm:prSet phldrT="[Texte]" custT="1"/>
      <dgm:spPr/>
      <dgm:t>
        <a:bodyPr/>
        <a:lstStyle/>
        <a:p>
          <a:pPr>
            <a:buNone/>
          </a:pPr>
          <a:r>
            <a: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dirty="0"/>
        </a:p>
      </dgm:t>
    </dgm:pt>
    <dgm:pt modelId="{C38EC221-CF83-46E5-AE90-46BB3713A3C5}" type="parTrans" cxnId="{85597C01-1489-4AD9-A9D7-7B31674959C6}">
      <dgm:prSet/>
      <dgm:spPr/>
      <dgm:t>
        <a:bodyPr/>
        <a:lstStyle/>
        <a:p>
          <a:endParaRPr lang="fr-FR"/>
        </a:p>
      </dgm:t>
    </dgm:pt>
    <dgm:pt modelId="{7F4ABCE8-01FE-4589-91C6-AE64B6F46477}" type="sibTrans" cxnId="{85597C01-1489-4AD9-A9D7-7B31674959C6}">
      <dgm:prSet/>
      <dgm:spPr/>
      <dgm:t>
        <a:bodyPr/>
        <a:lstStyle/>
        <a:p>
          <a:endParaRPr lang="fr-FR"/>
        </a:p>
      </dgm:t>
    </dgm:pt>
    <dgm:pt modelId="{34B546F9-6B00-4779-A2D6-463254A09203}">
      <dgm:prSet custT="1"/>
      <dgm:spPr/>
      <dgm:t>
        <a:bodyPr/>
        <a:lstStyle/>
        <a:p>
          <a:r>
            <a: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95CD5570-DA06-4FF2-9001-201D7D65A2EB}" type="parTrans" cxnId="{967A6B99-705D-40AD-A742-24D12899F1E0}">
      <dgm:prSet/>
      <dgm:spPr/>
      <dgm:t>
        <a:bodyPr/>
        <a:lstStyle/>
        <a:p>
          <a:endParaRPr lang="fr-FR"/>
        </a:p>
      </dgm:t>
    </dgm:pt>
    <dgm:pt modelId="{05EC405A-277A-4627-AA77-FD0572AC5F0C}" type="sibTrans" cxnId="{967A6B99-705D-40AD-A742-24D12899F1E0}">
      <dgm:prSet/>
      <dgm:spPr/>
      <dgm:t>
        <a:bodyPr/>
        <a:lstStyle/>
        <a:p>
          <a:endParaRPr lang="fr-FR" sz="1200"/>
        </a:p>
      </dgm:t>
    </dgm:pt>
    <dgm:pt modelId="{04B36D27-02FE-4E2F-AB50-149097E46D9D}">
      <dgm:prSet custT="1"/>
      <dgm:spPr/>
      <dgm:t>
        <a:bodyPr/>
        <a:lstStyle/>
        <a:p>
          <a:r>
            <a: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9D96C5E-378E-416D-A505-CB9BF9B1B2D7}" type="parTrans" cxnId="{DEDDB344-69A9-4DA3-B084-8F9BE8B66CEA}">
      <dgm:prSet/>
      <dgm:spPr/>
      <dgm:t>
        <a:bodyPr/>
        <a:lstStyle/>
        <a:p>
          <a:endParaRPr lang="fr-FR"/>
        </a:p>
      </dgm:t>
    </dgm:pt>
    <dgm:pt modelId="{3C9A48ED-D7AB-4867-B95F-3AD1A1335BC5}" type="sibTrans" cxnId="{DEDDB344-69A9-4DA3-B084-8F9BE8B66CEA}">
      <dgm:prSet/>
      <dgm:spPr/>
      <dgm:t>
        <a:bodyPr/>
        <a:lstStyle/>
        <a:p>
          <a:endParaRPr lang="fr-FR" sz="1200"/>
        </a:p>
      </dgm:t>
    </dgm:pt>
    <dgm:pt modelId="{3D8B7BB8-6C03-465B-A866-B55C01E5585E}">
      <dgm:prSet custT="1"/>
      <dgm:spPr/>
      <dgm:t>
        <a:bodyPr/>
        <a:lstStyle/>
        <a:p>
          <a:r>
            <a:rPr lang="fr-FR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2F52082A-465F-406F-A725-974C4F66C46C}" type="parTrans" cxnId="{3D88322C-0762-489B-9479-BDF171B273B0}">
      <dgm:prSet/>
      <dgm:spPr/>
      <dgm:t>
        <a:bodyPr/>
        <a:lstStyle/>
        <a:p>
          <a:endParaRPr lang="fr-FR"/>
        </a:p>
      </dgm:t>
    </dgm:pt>
    <dgm:pt modelId="{646CBF0F-44E7-4581-96D3-068468CD1DF3}" type="sibTrans" cxnId="{3D88322C-0762-489B-9479-BDF171B273B0}">
      <dgm:prSet/>
      <dgm:spPr/>
      <dgm:t>
        <a:bodyPr/>
        <a:lstStyle/>
        <a:p>
          <a:endParaRPr lang="fr-FR" sz="1200"/>
        </a:p>
      </dgm:t>
    </dgm:pt>
    <dgm:pt modelId="{3297E9D5-35A3-4B86-A1E5-55AC8B0983C7}" type="pres">
      <dgm:prSet presAssocID="{30D74CD5-A435-478E-898D-30436CA584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AE21B4-A9BB-4BF8-BA59-865D551DB1F3}" type="pres">
      <dgm:prSet presAssocID="{917E1C30-B888-4B4A-8A78-2BCC4920BE3A}" presName="centerShape" presStyleLbl="node0" presStyleIdx="0" presStyleCnt="1"/>
      <dgm:spPr/>
    </dgm:pt>
    <dgm:pt modelId="{BE4F8A57-37AB-4AB5-9AA1-2ED772E7012A}" type="pres">
      <dgm:prSet presAssocID="{34B546F9-6B00-4779-A2D6-463254A09203}" presName="node" presStyleLbl="node1" presStyleIdx="0" presStyleCnt="3">
        <dgm:presLayoutVars>
          <dgm:bulletEnabled val="1"/>
        </dgm:presLayoutVars>
      </dgm:prSet>
      <dgm:spPr/>
    </dgm:pt>
    <dgm:pt modelId="{838AC776-FABE-45A8-BF32-EE79D673188C}" type="pres">
      <dgm:prSet presAssocID="{34B546F9-6B00-4779-A2D6-463254A09203}" presName="dummy" presStyleCnt="0"/>
      <dgm:spPr/>
    </dgm:pt>
    <dgm:pt modelId="{051EE253-E98B-47CC-8707-6A68092F8DB2}" type="pres">
      <dgm:prSet presAssocID="{05EC405A-277A-4627-AA77-FD0572AC5F0C}" presName="sibTrans" presStyleLbl="sibTrans2D1" presStyleIdx="0" presStyleCnt="3"/>
      <dgm:spPr/>
    </dgm:pt>
    <dgm:pt modelId="{5E6634A6-D926-4DBE-915A-CFB2AC1E927D}" type="pres">
      <dgm:prSet presAssocID="{3D8B7BB8-6C03-465B-A866-B55C01E5585E}" presName="node" presStyleLbl="node1" presStyleIdx="1" presStyleCnt="3">
        <dgm:presLayoutVars>
          <dgm:bulletEnabled val="1"/>
        </dgm:presLayoutVars>
      </dgm:prSet>
      <dgm:spPr/>
    </dgm:pt>
    <dgm:pt modelId="{A32F660E-5397-433C-A7A7-3BA4B218CFC1}" type="pres">
      <dgm:prSet presAssocID="{3D8B7BB8-6C03-465B-A866-B55C01E5585E}" presName="dummy" presStyleCnt="0"/>
      <dgm:spPr/>
    </dgm:pt>
    <dgm:pt modelId="{A6BCD1A8-5438-4F0A-BF2C-AA94A39C5CDF}" type="pres">
      <dgm:prSet presAssocID="{646CBF0F-44E7-4581-96D3-068468CD1DF3}" presName="sibTrans" presStyleLbl="sibTrans2D1" presStyleIdx="1" presStyleCnt="3"/>
      <dgm:spPr/>
    </dgm:pt>
    <dgm:pt modelId="{0AF1C4E3-C2F8-4A0A-89C7-94236895E92E}" type="pres">
      <dgm:prSet presAssocID="{04B36D27-02FE-4E2F-AB50-149097E46D9D}" presName="node" presStyleLbl="node1" presStyleIdx="2" presStyleCnt="3">
        <dgm:presLayoutVars>
          <dgm:bulletEnabled val="1"/>
        </dgm:presLayoutVars>
      </dgm:prSet>
      <dgm:spPr/>
    </dgm:pt>
    <dgm:pt modelId="{53BDE95D-1923-4FED-8EA2-4CF68D9C05DF}" type="pres">
      <dgm:prSet presAssocID="{04B36D27-02FE-4E2F-AB50-149097E46D9D}" presName="dummy" presStyleCnt="0"/>
      <dgm:spPr/>
    </dgm:pt>
    <dgm:pt modelId="{FB85C285-F1E7-4B63-9FC9-2FFFCC490CBC}" type="pres">
      <dgm:prSet presAssocID="{3C9A48ED-D7AB-4867-B95F-3AD1A1335BC5}" presName="sibTrans" presStyleLbl="sibTrans2D1" presStyleIdx="2" presStyleCnt="3"/>
      <dgm:spPr/>
    </dgm:pt>
  </dgm:ptLst>
  <dgm:cxnLst>
    <dgm:cxn modelId="{12B44601-1177-4FC0-9048-D5CAFC75A7B8}" type="presOf" srcId="{04B36D27-02FE-4E2F-AB50-149097E46D9D}" destId="{0AF1C4E3-C2F8-4A0A-89C7-94236895E92E}" srcOrd="0" destOrd="0" presId="urn:microsoft.com/office/officeart/2005/8/layout/radial6"/>
    <dgm:cxn modelId="{85597C01-1489-4AD9-A9D7-7B31674959C6}" srcId="{30D74CD5-A435-478E-898D-30436CA58416}" destId="{917E1C30-B888-4B4A-8A78-2BCC4920BE3A}" srcOrd="0" destOrd="0" parTransId="{C38EC221-CF83-46E5-AE90-46BB3713A3C5}" sibTransId="{7F4ABCE8-01FE-4589-91C6-AE64B6F46477}"/>
    <dgm:cxn modelId="{C6447A08-E9CD-4E17-8B78-5233940BA77A}" type="presOf" srcId="{34B546F9-6B00-4779-A2D6-463254A09203}" destId="{BE4F8A57-37AB-4AB5-9AA1-2ED772E7012A}" srcOrd="0" destOrd="0" presId="urn:microsoft.com/office/officeart/2005/8/layout/radial6"/>
    <dgm:cxn modelId="{BD095323-ED32-4E63-9600-46B1D038066D}" type="presOf" srcId="{3C9A48ED-D7AB-4867-B95F-3AD1A1335BC5}" destId="{FB85C285-F1E7-4B63-9FC9-2FFFCC490CBC}" srcOrd="0" destOrd="0" presId="urn:microsoft.com/office/officeart/2005/8/layout/radial6"/>
    <dgm:cxn modelId="{3D88322C-0762-489B-9479-BDF171B273B0}" srcId="{917E1C30-B888-4B4A-8A78-2BCC4920BE3A}" destId="{3D8B7BB8-6C03-465B-A866-B55C01E5585E}" srcOrd="1" destOrd="0" parTransId="{2F52082A-465F-406F-A725-974C4F66C46C}" sibTransId="{646CBF0F-44E7-4581-96D3-068468CD1DF3}"/>
    <dgm:cxn modelId="{58AFF036-1C58-4A4F-A828-8786B9DC0EC6}" type="presOf" srcId="{646CBF0F-44E7-4581-96D3-068468CD1DF3}" destId="{A6BCD1A8-5438-4F0A-BF2C-AA94A39C5CDF}" srcOrd="0" destOrd="0" presId="urn:microsoft.com/office/officeart/2005/8/layout/radial6"/>
    <dgm:cxn modelId="{DEDDB344-69A9-4DA3-B084-8F9BE8B66CEA}" srcId="{917E1C30-B888-4B4A-8A78-2BCC4920BE3A}" destId="{04B36D27-02FE-4E2F-AB50-149097E46D9D}" srcOrd="2" destOrd="0" parTransId="{89D96C5E-378E-416D-A505-CB9BF9B1B2D7}" sibTransId="{3C9A48ED-D7AB-4867-B95F-3AD1A1335BC5}"/>
    <dgm:cxn modelId="{9C2D7180-B700-4322-9449-4EDF29265C1C}" type="presOf" srcId="{05EC405A-277A-4627-AA77-FD0572AC5F0C}" destId="{051EE253-E98B-47CC-8707-6A68092F8DB2}" srcOrd="0" destOrd="0" presId="urn:microsoft.com/office/officeart/2005/8/layout/radial6"/>
    <dgm:cxn modelId="{967A6B99-705D-40AD-A742-24D12899F1E0}" srcId="{917E1C30-B888-4B4A-8A78-2BCC4920BE3A}" destId="{34B546F9-6B00-4779-A2D6-463254A09203}" srcOrd="0" destOrd="0" parTransId="{95CD5570-DA06-4FF2-9001-201D7D65A2EB}" sibTransId="{05EC405A-277A-4627-AA77-FD0572AC5F0C}"/>
    <dgm:cxn modelId="{4AF4E2A7-4459-40E6-AE86-BA58CAF3D9AB}" type="presOf" srcId="{3D8B7BB8-6C03-465B-A866-B55C01E5585E}" destId="{5E6634A6-D926-4DBE-915A-CFB2AC1E927D}" srcOrd="0" destOrd="0" presId="urn:microsoft.com/office/officeart/2005/8/layout/radial6"/>
    <dgm:cxn modelId="{205165B5-067F-4C2D-919B-AC651972D38C}" type="presOf" srcId="{30D74CD5-A435-478E-898D-30436CA58416}" destId="{3297E9D5-35A3-4B86-A1E5-55AC8B0983C7}" srcOrd="0" destOrd="0" presId="urn:microsoft.com/office/officeart/2005/8/layout/radial6"/>
    <dgm:cxn modelId="{9B61B1F4-0C82-4A62-8E97-550D9E1309B1}" type="presOf" srcId="{917E1C30-B888-4B4A-8A78-2BCC4920BE3A}" destId="{B2AE21B4-A9BB-4BF8-BA59-865D551DB1F3}" srcOrd="0" destOrd="0" presId="urn:microsoft.com/office/officeart/2005/8/layout/radial6"/>
    <dgm:cxn modelId="{FF099F39-0A58-4C22-B84B-D52C84181BC0}" type="presParOf" srcId="{3297E9D5-35A3-4B86-A1E5-55AC8B0983C7}" destId="{B2AE21B4-A9BB-4BF8-BA59-865D551DB1F3}" srcOrd="0" destOrd="0" presId="urn:microsoft.com/office/officeart/2005/8/layout/radial6"/>
    <dgm:cxn modelId="{A8F20154-D7FF-4DC8-89EC-BB2C0DE49529}" type="presParOf" srcId="{3297E9D5-35A3-4B86-A1E5-55AC8B0983C7}" destId="{BE4F8A57-37AB-4AB5-9AA1-2ED772E7012A}" srcOrd="1" destOrd="0" presId="urn:microsoft.com/office/officeart/2005/8/layout/radial6"/>
    <dgm:cxn modelId="{0E37E48F-EF39-45E6-AC1D-2E87B84A4602}" type="presParOf" srcId="{3297E9D5-35A3-4B86-A1E5-55AC8B0983C7}" destId="{838AC776-FABE-45A8-BF32-EE79D673188C}" srcOrd="2" destOrd="0" presId="urn:microsoft.com/office/officeart/2005/8/layout/radial6"/>
    <dgm:cxn modelId="{FF5089A8-0B80-4A84-88DF-CED7ED2507C5}" type="presParOf" srcId="{3297E9D5-35A3-4B86-A1E5-55AC8B0983C7}" destId="{051EE253-E98B-47CC-8707-6A68092F8DB2}" srcOrd="3" destOrd="0" presId="urn:microsoft.com/office/officeart/2005/8/layout/radial6"/>
    <dgm:cxn modelId="{AEED6605-5EE5-499F-B8EB-4AAF9008E6E0}" type="presParOf" srcId="{3297E9D5-35A3-4B86-A1E5-55AC8B0983C7}" destId="{5E6634A6-D926-4DBE-915A-CFB2AC1E927D}" srcOrd="4" destOrd="0" presId="urn:microsoft.com/office/officeart/2005/8/layout/radial6"/>
    <dgm:cxn modelId="{3F64FCCF-1DFD-48EC-9739-AF255CAC3551}" type="presParOf" srcId="{3297E9D5-35A3-4B86-A1E5-55AC8B0983C7}" destId="{A32F660E-5397-433C-A7A7-3BA4B218CFC1}" srcOrd="5" destOrd="0" presId="urn:microsoft.com/office/officeart/2005/8/layout/radial6"/>
    <dgm:cxn modelId="{0FC76ADE-9F4E-4A9A-B54D-FF40EF997E8C}" type="presParOf" srcId="{3297E9D5-35A3-4B86-A1E5-55AC8B0983C7}" destId="{A6BCD1A8-5438-4F0A-BF2C-AA94A39C5CDF}" srcOrd="6" destOrd="0" presId="urn:microsoft.com/office/officeart/2005/8/layout/radial6"/>
    <dgm:cxn modelId="{FCAF976D-8C36-4639-9D18-29AB51E96733}" type="presParOf" srcId="{3297E9D5-35A3-4B86-A1E5-55AC8B0983C7}" destId="{0AF1C4E3-C2F8-4A0A-89C7-94236895E92E}" srcOrd="7" destOrd="0" presId="urn:microsoft.com/office/officeart/2005/8/layout/radial6"/>
    <dgm:cxn modelId="{260D655E-1513-4C3E-AD8B-DE656F770BF7}" type="presParOf" srcId="{3297E9D5-35A3-4B86-A1E5-55AC8B0983C7}" destId="{53BDE95D-1923-4FED-8EA2-4CF68D9C05DF}" srcOrd="8" destOrd="0" presId="urn:microsoft.com/office/officeart/2005/8/layout/radial6"/>
    <dgm:cxn modelId="{F8A557EE-628C-482F-B5BB-8BAB48CA5923}" type="presParOf" srcId="{3297E9D5-35A3-4B86-A1E5-55AC8B0983C7}" destId="{FB85C285-F1E7-4B63-9FC9-2FFFCC490CBC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6928-6EC7-4677-8B74-75EEAACDDACE}">
      <dsp:nvSpPr>
        <dsp:cNvPr id="0" name=""/>
        <dsp:cNvSpPr/>
      </dsp:nvSpPr>
      <dsp:spPr>
        <a:xfrm>
          <a:off x="2894417" y="2615202"/>
          <a:ext cx="2732803" cy="2733255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4671-4318-486D-8F10-C630E5ED4D3B}">
      <dsp:nvSpPr>
        <dsp:cNvPr id="0" name=""/>
        <dsp:cNvSpPr/>
      </dsp:nvSpPr>
      <dsp:spPr>
        <a:xfrm>
          <a:off x="4637521" y="602399"/>
          <a:ext cx="811622" cy="81110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2B8E-24C0-4C63-84F8-8233E28DC19F}">
      <dsp:nvSpPr>
        <dsp:cNvPr id="0" name=""/>
        <dsp:cNvSpPr/>
      </dsp:nvSpPr>
      <dsp:spPr>
        <a:xfrm>
          <a:off x="2999437" y="2720090"/>
          <a:ext cx="2523905" cy="2523479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25E34-5809-4AB7-AE37-57E69A1AB222}">
      <dsp:nvSpPr>
        <dsp:cNvPr id="0" name=""/>
        <dsp:cNvSpPr/>
      </dsp:nvSpPr>
      <dsp:spPr>
        <a:xfrm>
          <a:off x="5825846" y="3131573"/>
          <a:ext cx="1430327" cy="1429987"/>
        </a:xfrm>
        <a:prstGeom prst="ellipse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94FEE-5E2A-43D6-B692-E2BD3691A655}">
      <dsp:nvSpPr>
        <dsp:cNvPr id="0" name=""/>
        <dsp:cNvSpPr/>
      </dsp:nvSpPr>
      <dsp:spPr>
        <a:xfrm>
          <a:off x="5910318" y="3216053"/>
          <a:ext cx="1261381" cy="12615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0D15-3070-46C0-B57A-83D43E5B6BFE}">
      <dsp:nvSpPr>
        <dsp:cNvPr id="0" name=""/>
        <dsp:cNvSpPr/>
      </dsp:nvSpPr>
      <dsp:spPr>
        <a:xfrm>
          <a:off x="5266500" y="1113074"/>
          <a:ext cx="1833284" cy="1833877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accent5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12773-5026-4138-9D47-F67D673B2A53}">
      <dsp:nvSpPr>
        <dsp:cNvPr id="0" name=""/>
        <dsp:cNvSpPr/>
      </dsp:nvSpPr>
      <dsp:spPr>
        <a:xfrm>
          <a:off x="6799564" y="662673"/>
          <a:ext cx="600440" cy="60085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BB81-27F0-4CCB-B826-943867F42041}">
      <dsp:nvSpPr>
        <dsp:cNvPr id="0" name=""/>
        <dsp:cNvSpPr/>
      </dsp:nvSpPr>
      <dsp:spPr>
        <a:xfrm>
          <a:off x="7401146" y="4567731"/>
          <a:ext cx="450901" cy="450400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B169-A21E-4099-B234-A7B1C4A9688C}">
      <dsp:nvSpPr>
        <dsp:cNvPr id="0" name=""/>
        <dsp:cNvSpPr/>
      </dsp:nvSpPr>
      <dsp:spPr>
        <a:xfrm>
          <a:off x="5363529" y="1209894"/>
          <a:ext cx="1640367" cy="16402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31625-EFF8-42D3-8C5D-32B4D5225FC1}">
      <dsp:nvSpPr>
        <dsp:cNvPr id="0" name=""/>
        <dsp:cNvSpPr/>
      </dsp:nvSpPr>
      <dsp:spPr>
        <a:xfrm>
          <a:off x="-191293" y="1209894"/>
          <a:ext cx="4821000" cy="131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PV capacity increases exponentially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+20%/year worldwide since 2010</a:t>
          </a:r>
          <a:r>
            <a:rPr lang="en-US" sz="1000" b="0" kern="1200" dirty="0"/>
            <a:t>[1]</a:t>
          </a:r>
        </a:p>
      </dsp:txBody>
      <dsp:txXfrm>
        <a:off x="-191293" y="1209894"/>
        <a:ext cx="4821000" cy="1317031"/>
      </dsp:txXfrm>
    </dsp:sp>
    <dsp:sp modelId="{8B45E5AD-85F1-4595-AB5E-E089C6179AAF}">
      <dsp:nvSpPr>
        <dsp:cNvPr id="0" name=""/>
        <dsp:cNvSpPr/>
      </dsp:nvSpPr>
      <dsp:spPr>
        <a:xfrm>
          <a:off x="7550686" y="3216053"/>
          <a:ext cx="4055828" cy="1261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15%</a:t>
          </a:r>
          <a:r>
            <a:rPr lang="en-US" sz="1000" b="1" kern="1200" dirty="0"/>
            <a:t>[4]  </a:t>
          </a:r>
          <a:r>
            <a:rPr lang="en-US" sz="2400" b="1" kern="1200" dirty="0"/>
            <a:t>of underperformances:</a:t>
          </a:r>
          <a:br>
            <a:rPr lang="en-US" sz="2000" kern="1200" dirty="0"/>
          </a:br>
          <a:r>
            <a:rPr lang="en-US" sz="2000" kern="1200" dirty="0"/>
            <a:t>« </a:t>
          </a:r>
          <a:r>
            <a:rPr lang="en-US" sz="2000" kern="1200" noProof="0" dirty="0"/>
            <a:t>Recoverable » Energy: 5%</a:t>
          </a:r>
          <a:r>
            <a:rPr lang="en-US" sz="1000" kern="1200" noProof="0" dirty="0"/>
            <a:t>[4,5]</a:t>
          </a:r>
          <a:endParaRPr lang="en-US" sz="1000" b="1" kern="1200" dirty="0"/>
        </a:p>
      </dsp:txBody>
      <dsp:txXfrm>
        <a:off x="7550686" y="3216053"/>
        <a:ext cx="4055828" cy="1261502"/>
      </dsp:txXfrm>
    </dsp:sp>
    <dsp:sp modelId="{452F1E38-E1DE-498A-BB75-27957D14A70D}">
      <dsp:nvSpPr>
        <dsp:cNvPr id="0" name=""/>
        <dsp:cNvSpPr/>
      </dsp:nvSpPr>
      <dsp:spPr>
        <a:xfrm>
          <a:off x="7401146" y="1209894"/>
          <a:ext cx="4055828" cy="164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Complex in-situ O &amp; M:</a:t>
          </a:r>
          <a:br>
            <a:rPr lang="en-US" sz="2000" kern="1200" dirty="0"/>
          </a:br>
          <a:r>
            <a:rPr lang="en-US" sz="2000" kern="1200" dirty="0"/>
            <a:t>No one-fit-all O&amp;M</a:t>
          </a:r>
          <a:r>
            <a:rPr lang="en-US" sz="1000" kern="1200" dirty="0"/>
            <a:t>[2]</a:t>
          </a:r>
          <a:br>
            <a:rPr lang="en-US" sz="2000" kern="1200" dirty="0"/>
          </a:br>
          <a:r>
            <a:rPr lang="en-US" sz="2000" b="0" i="0" kern="1200" dirty="0"/>
            <a:t>Expensive</a:t>
          </a:r>
          <a:r>
            <a:rPr lang="en-US" sz="1000" kern="1200" dirty="0"/>
            <a:t>[3]</a:t>
          </a:r>
        </a:p>
      </dsp:txBody>
      <dsp:txXfrm>
        <a:off x="7401146" y="1209894"/>
        <a:ext cx="4055828" cy="164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5C285-F1E7-4B63-9FC9-2FFFCC490CBC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D1A8-5438-4F0A-BF2C-AA94A39C5CDF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E253-E98B-47CC-8707-6A68092F8DB2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E21B4-A9BB-4BF8-BA59-865D551DB1F3}">
      <dsp:nvSpPr>
        <dsp:cNvPr id="0" name=""/>
        <dsp:cNvSpPr/>
      </dsp:nvSpPr>
      <dsp:spPr>
        <a:xfrm>
          <a:off x="3310227" y="1382315"/>
          <a:ext cx="1515573" cy="1515573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kern="1200" dirty="0"/>
        </a:p>
      </dsp:txBody>
      <dsp:txXfrm>
        <a:off x="3532178" y="1604266"/>
        <a:ext cx="1071671" cy="1071671"/>
      </dsp:txXfrm>
    </dsp:sp>
    <dsp:sp modelId="{BE4F8A57-37AB-4AB5-9AA1-2ED772E7012A}">
      <dsp:nvSpPr>
        <dsp:cNvPr id="0" name=""/>
        <dsp:cNvSpPr/>
      </dsp:nvSpPr>
      <dsp:spPr>
        <a:xfrm>
          <a:off x="3537563" y="1825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692928" y="157190"/>
        <a:ext cx="750171" cy="750171"/>
      </dsp:txXfrm>
    </dsp:sp>
    <dsp:sp modelId="{5E6634A6-D926-4DBE-915A-CFB2AC1E927D}">
      <dsp:nvSpPr>
        <dsp:cNvPr id="0" name=""/>
        <dsp:cNvSpPr/>
      </dsp:nvSpPr>
      <dsp:spPr>
        <a:xfrm>
          <a:off x="4929981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085346" y="2568929"/>
        <a:ext cx="750171" cy="750171"/>
      </dsp:txXfrm>
    </dsp:sp>
    <dsp:sp modelId="{0AF1C4E3-C2F8-4A0A-89C7-94236895E92E}">
      <dsp:nvSpPr>
        <dsp:cNvPr id="0" name=""/>
        <dsp:cNvSpPr/>
      </dsp:nvSpPr>
      <dsp:spPr>
        <a:xfrm>
          <a:off x="2145145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2300510" y="2568929"/>
        <a:ext cx="750171" cy="750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12/11/2024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12/11/2024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03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89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come from ? Education</a:t>
            </a:r>
          </a:p>
          <a:p>
            <a:r>
              <a:rPr lang="fr-FR" dirty="0"/>
              <a:t>Expérience </a:t>
            </a:r>
            <a:r>
              <a:rPr lang="fr-FR" dirty="0" err="1"/>
              <a:t>with</a:t>
            </a:r>
            <a:r>
              <a:rPr lang="fr-FR" dirty="0"/>
              <a:t> python and PV modeling</a:t>
            </a:r>
          </a:p>
        </p:txBody>
      </p:sp>
    </p:spTree>
    <p:extLst>
      <p:ext uri="{BB962C8B-B14F-4D97-AF65-F5344CB8AC3E}">
        <p14:creationId xmlns:p14="http://schemas.microsoft.com/office/powerpoint/2010/main" val="154574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40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hyperlink" Target="http://physics.stackexchange.com/questions/278967/what-is-meant-by-the-cosine-corrected-response-of-a-pyranometer" TargetMode="Externa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topencourseware/4818535659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github.com/AlexandreHugoMathieu/pvfault_detection_solar_academy/blob/master/notebooks/python_intro_poa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hyperlink" Target="https://github.com/AlexandreHugoMathieu/pvfault_detection_solar_academy/blob/master/notebooks/python_intro2_horizon_mask.ipynb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re.jrc.ec.europa.eu/pvg_tools/en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iea-pvps.org/wp-content/uploads/2020/01/Report_IEA-PVPS_T13-07_2017_Improving_Efficiency_of_PV_Systems_Using_Statistical__Performance_Monitoring.pdf" TargetMode="Externa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thimothee.thiery@cstb.fr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forms.gle/MVFYCf1i7MiT9oGs7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ngall.com/temperature-p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13/11/2024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86F39-EB99-C32C-A61F-AF62BCEE6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am</a:t>
            </a:r>
            <a:r>
              <a:rPr lang="fr-FR" dirty="0"/>
              <a:t> I ?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541C623-4B11-B10C-2EC3-D6F2568E2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445" y="2218110"/>
            <a:ext cx="11590867" cy="436721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+mn-lt"/>
              </a:rPr>
              <a:t>PhD: Methodology development to guarantee building photovoltaic systems’ performance including failure modelling.</a:t>
            </a:r>
          </a:p>
          <a:p>
            <a:r>
              <a:rPr lang="en-US" sz="1600" dirty="0">
                <a:latin typeface="+mn-lt"/>
              </a:rPr>
              <a:t>Started in March 2022. Aiming to finish in March 2025.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Studied Engineering / Sustainable Energy in France &amp; Denmark.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My personal belief is that research owes to find solutions to mitigate the human environmental impact.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Hobbies: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Mountains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Sports 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Travelling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Born in Grenoble, Raised there, Living there…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75B8A2-D437-4EF2-00DB-5AB6CCEFD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7" name="Image 6" descr="Une image contenant personne, Visage humain, habits, homme&#10;&#10;Description générée automatiquement">
            <a:extLst>
              <a:ext uri="{FF2B5EF4-FFF2-40B4-BE49-F238E27FC236}">
                <a16:creationId xmlns:a16="http://schemas.microsoft.com/office/drawing/2014/main" id="{D208BB55-332C-D14B-A5FB-C5F413248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58" y="171449"/>
            <a:ext cx="974197" cy="9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chemeClr val="bg2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chemeClr val="bg2"/>
              </a:solidFill>
            </a:endParaRPr>
          </a:p>
          <a:p>
            <a:pPr marL="25399"/>
            <a:r>
              <a:rPr lang="fr-FR" sz="3200" b="1" dirty="0">
                <a:solidFill>
                  <a:schemeClr val="bg2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69EBD5-4E40-088B-3FCD-B2D63058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80717"/>
            <a:ext cx="6686549" cy="5014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Modeling </a:t>
            </a:r>
            <a:br>
              <a:rPr lang="fr-FR" dirty="0"/>
            </a:br>
            <a:r>
              <a:rPr lang="en-US" dirty="0"/>
              <a:t>steps</a:t>
            </a: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B5CEC63-70A2-5E70-E420-2A46EBD8174E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Google Shape;22;p50">
            <a:extLst>
              <a:ext uri="{FF2B5EF4-FFF2-40B4-BE49-F238E27FC236}">
                <a16:creationId xmlns:a16="http://schemas.microsoft.com/office/drawing/2014/main" id="{ED461EC6-67A4-5CB9-90DE-6E963B00A44F}"/>
              </a:ext>
            </a:extLst>
          </p:cNvPr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3;p50">
            <a:extLst>
              <a:ext uri="{FF2B5EF4-FFF2-40B4-BE49-F238E27FC236}">
                <a16:creationId xmlns:a16="http://schemas.microsoft.com/office/drawing/2014/main" id="{EC1D144F-999E-1DBE-03A9-37FCA5930F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FDCCC5-5BBF-37C5-7BE2-6D39408ABF94}"/>
              </a:ext>
            </a:extLst>
          </p:cNvPr>
          <p:cNvSpPr txBox="1"/>
          <p:nvPr/>
        </p:nvSpPr>
        <p:spPr>
          <a:xfrm>
            <a:off x="5584146" y="629562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from: PVSC48 python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54FC65-A670-95B9-6701-8FEA55585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858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r>
              <a:rPr lang="en-US" sz="1800" dirty="0">
                <a:latin typeface="+mn-lt"/>
              </a:rPr>
              <a:t>Irradiance, ambient temperature,  humidity, rain, snow…</a:t>
            </a: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C84656-E93E-9E5A-8266-D99BF693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54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846876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CA" sz="2000" b="1" dirty="0">
                <a:latin typeface="+mn-lt"/>
              </a:rPr>
              <a:t>Weather data: </a:t>
            </a:r>
          </a:p>
          <a:p>
            <a:r>
              <a:rPr lang="en-CA" sz="1800" dirty="0">
                <a:latin typeface="+mn-lt"/>
              </a:rPr>
              <a:t>Irradiance, measured in W/m2, with max instantaneous values around 1000 W/m2 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CA" sz="1800" dirty="0"/>
              <a:t>Satellite data (CAMS, NSSRDB, </a:t>
            </a:r>
            <a:r>
              <a:rPr lang="en-CA" sz="1800" dirty="0" err="1"/>
              <a:t>SolarGis</a:t>
            </a:r>
            <a:r>
              <a:rPr lang="en-CA" sz="1800" dirty="0"/>
              <a:t>…)</a:t>
            </a:r>
          </a:p>
          <a:p>
            <a:pPr lvl="1" indent="0">
              <a:buNone/>
            </a:pPr>
            <a:endParaRPr lang="en-CA" sz="2000" dirty="0"/>
          </a:p>
          <a:p>
            <a:pPr marL="482599" indent="-457200">
              <a:buAutoNum type="arabicPeriod"/>
            </a:pPr>
            <a:endParaRPr lang="en-CA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EA25CD-9BE6-B745-D460-7BFA28116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6" y="1620602"/>
            <a:ext cx="7796456" cy="30612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D6E299-AE5B-8766-C249-549A040169CD}"/>
              </a:ext>
            </a:extLst>
          </p:cNvPr>
          <p:cNvSpPr txBox="1"/>
          <p:nvPr/>
        </p:nvSpPr>
        <p:spPr>
          <a:xfrm>
            <a:off x="5742541" y="1155222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+mn-lt"/>
              </a:rPr>
              <a:t>Some</a:t>
            </a:r>
            <a:r>
              <a:rPr lang="fr-FR" sz="1800" dirty="0">
                <a:latin typeface="+mn-lt"/>
              </a:rPr>
              <a:t> Irradiance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</a:t>
            </a:r>
            <a:r>
              <a:rPr lang="fr-FR" dirty="0" err="1"/>
              <a:t>supported</a:t>
            </a:r>
            <a:r>
              <a:rPr lang="fr-FR" dirty="0"/>
              <a:t> by pvlib [1]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830FE9-751A-2D35-CB12-7BDA13860D9E}"/>
              </a:ext>
            </a:extLst>
          </p:cNvPr>
          <p:cNvSpPr txBox="1"/>
          <p:nvPr/>
        </p:nvSpPr>
        <p:spPr>
          <a:xfrm>
            <a:off x="0" y="645789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[1] Adam R. Jensen, Kevin S. Anderson, William F. </a:t>
            </a:r>
            <a:r>
              <a:rPr lang="fr-FR" sz="1000" dirty="0" err="1"/>
              <a:t>Holmgren</a:t>
            </a:r>
            <a:r>
              <a:rPr lang="fr-FR" sz="1000" dirty="0"/>
              <a:t>, Mark A. </a:t>
            </a:r>
            <a:r>
              <a:rPr lang="fr-FR" sz="1000" dirty="0" err="1"/>
              <a:t>Mikofski</a:t>
            </a:r>
            <a:r>
              <a:rPr lang="fr-FR" sz="1000" dirty="0"/>
              <a:t>, Clifford W. Hansen, Leland J. </a:t>
            </a:r>
            <a:r>
              <a:rPr lang="fr-FR" sz="1000" dirty="0" err="1"/>
              <a:t>Boeman</a:t>
            </a:r>
            <a:r>
              <a:rPr lang="fr-FR" sz="1000" dirty="0"/>
              <a:t>, Roel </a:t>
            </a:r>
            <a:r>
              <a:rPr lang="fr-FR" sz="1000" dirty="0" err="1"/>
              <a:t>Loonen</a:t>
            </a:r>
            <a:r>
              <a:rPr lang="fr-FR" sz="1000" dirty="0"/>
              <a:t>,</a:t>
            </a:r>
          </a:p>
          <a:p>
            <a:r>
              <a:rPr lang="fr-FR" sz="1000" dirty="0"/>
              <a:t>pvlib </a:t>
            </a:r>
            <a:r>
              <a:rPr lang="fr-FR" sz="1000" dirty="0" err="1"/>
              <a:t>iotools</a:t>
            </a:r>
            <a:r>
              <a:rPr lang="fr-FR" sz="1000" dirty="0"/>
              <a:t>—Open-source Python </a:t>
            </a:r>
            <a:r>
              <a:rPr lang="fr-FR" sz="1000" dirty="0" err="1"/>
              <a:t>functions</a:t>
            </a:r>
            <a:r>
              <a:rPr lang="fr-FR" sz="1000" dirty="0"/>
              <a:t> for </a:t>
            </a:r>
            <a:r>
              <a:rPr lang="fr-FR" sz="1000" dirty="0" err="1"/>
              <a:t>seamless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r>
              <a:rPr lang="fr-FR" sz="1000" dirty="0"/>
              <a:t> to </a:t>
            </a:r>
            <a:r>
              <a:rPr lang="fr-FR" sz="1000" dirty="0" err="1"/>
              <a:t>solar</a:t>
            </a:r>
            <a:r>
              <a:rPr lang="fr-FR" sz="1000" dirty="0"/>
              <a:t> irradiance data, Solar Energy,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CCB5D8-CE30-0064-777F-23BAF3C0D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8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E9E9557-3390-7AA6-6A60-FEFB4D30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3" y="4000345"/>
            <a:ext cx="1892317" cy="1892317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 descr="Une image contenant Chauffe-plat&#10;&#10;Description générée automatiquement">
            <a:extLst>
              <a:ext uri="{FF2B5EF4-FFF2-40B4-BE49-F238E27FC236}">
                <a16:creationId xmlns:a16="http://schemas.microsoft.com/office/drawing/2014/main" id="{C3300847-C5F5-13F6-C1CA-A437146A1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6660" y="3926958"/>
            <a:ext cx="1892316" cy="1892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7CB808-58C1-C6FA-636A-C655156EF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8" y="3963650"/>
            <a:ext cx="1965705" cy="19657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827593" y="57582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Pyranometer: Global/Inclined Irradiance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50489-091D-ADD3-12D8-F9840B219C53}"/>
              </a:ext>
            </a:extLst>
          </p:cNvPr>
          <p:cNvSpPr txBox="1"/>
          <p:nvPr/>
        </p:nvSpPr>
        <p:spPr>
          <a:xfrm>
            <a:off x="7533463" y="5793349"/>
            <a:ext cx="42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 with shadow ring:</a:t>
            </a:r>
            <a:br>
              <a:rPr lang="en-US" dirty="0"/>
            </a:br>
            <a:r>
              <a:rPr lang="en-US" dirty="0"/>
              <a:t> Diffuse Irradiance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B2206-4185-38EA-522D-3D5B91AFDFD4}"/>
              </a:ext>
            </a:extLst>
          </p:cNvPr>
          <p:cNvSpPr txBox="1"/>
          <p:nvPr/>
        </p:nvSpPr>
        <p:spPr>
          <a:xfrm>
            <a:off x="4952028" y="5793349"/>
            <a:ext cx="27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Pyrheliometer:</a:t>
            </a:r>
            <a:br>
              <a:rPr lang="en-US" dirty="0"/>
            </a:br>
            <a:r>
              <a:rPr lang="en-US" dirty="0"/>
              <a:t>Direct irradiance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BC45E2-8B3C-133A-113C-315F20534336}"/>
              </a:ext>
            </a:extLst>
          </p:cNvPr>
          <p:cNvSpPr txBox="1"/>
          <p:nvPr/>
        </p:nvSpPr>
        <p:spPr>
          <a:xfrm>
            <a:off x="10082212" y="5333446"/>
            <a:ext cx="1800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(</a:t>
            </a:r>
            <a:r>
              <a:rPr lang="en-US" sz="1000" dirty="0" err="1"/>
              <a:t>Hukseflux</a:t>
            </a:r>
            <a:r>
              <a:rPr lang="en-US" sz="1000" dirty="0"/>
              <a:t> product)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9C6FD7-A9ED-0776-5F17-7B7CAE4A9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377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285045" y="5670888"/>
            <a:ext cx="356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cell:  Inclined Irradiance </a:t>
            </a:r>
            <a:br>
              <a:rPr lang="en-US" dirty="0"/>
            </a:br>
            <a:r>
              <a:rPr lang="en-US" dirty="0"/>
              <a:t>(without reflection/spectral effects)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C0902-23EA-92BB-FF62-428FFF35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" t="29646" r="29479" b="14327"/>
          <a:stretch/>
        </p:blipFill>
        <p:spPr>
          <a:xfrm>
            <a:off x="3892495" y="3796925"/>
            <a:ext cx="4131768" cy="252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27C1D-AFC5-A349-EB72-099923ABE69C}"/>
              </a:ext>
            </a:extLst>
          </p:cNvPr>
          <p:cNvSpPr/>
          <p:nvPr/>
        </p:nvSpPr>
        <p:spPr>
          <a:xfrm>
            <a:off x="5486400" y="4912468"/>
            <a:ext cx="972766" cy="75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265EC1-F036-C992-2867-D78C94A19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598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blipFill>
                <a:blip r:embed="rId3"/>
                <a:stretch>
                  <a:fillRect l="-71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F116146-2241-0886-1589-AE776AE1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86349F-C5C0-7E07-2617-BCAA7424F38F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B5E0991-14E2-FA32-0057-A4098BF73B43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 PVSC48 tutorial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6E91B-4318-D368-CAF3-B552AB7B3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28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  <a:br>
                  <a:rPr lang="en-US" dirty="0"/>
                </a:br>
                <a:r>
                  <a:rPr lang="en-US" dirty="0"/>
                  <a:t>BHI is usually deducted from </a:t>
                </a:r>
                <a:r>
                  <a:rPr lang="en-US" dirty="0">
                    <a:solidFill>
                      <a:srgbClr val="FF0000"/>
                    </a:solidFill>
                  </a:rPr>
                  <a:t>DNI</a:t>
                </a:r>
                <a:r>
                  <a:rPr lang="en-US" dirty="0"/>
                  <a:t>, the Direct Normal Irradiance, which is most commonly the output of weather models.</a:t>
                </a:r>
                <a:br>
                  <a:rPr lang="fr-FR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blipFill>
                <a:blip r:embed="rId3"/>
                <a:stretch>
                  <a:fillRect l="-711" t="-2058" b="-24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B5193C30-BDFF-3CDC-68D4-E590348D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2BF574-7E88-7C4D-1939-622F7CB93C15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5C788BF-FCC6-0998-0498-424EE79BE914}"/>
              </a:ext>
            </a:extLst>
          </p:cNvPr>
          <p:cNvSpPr/>
          <p:nvPr/>
        </p:nvSpPr>
        <p:spPr>
          <a:xfrm rot="17912818">
            <a:off x="9228056" y="2419806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/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8C44F84C-55B3-C3F3-049C-19863414C27A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D93CF0-FE70-69D4-231E-FB1C8E1C3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96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Sun path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3008690" y="2779457"/>
            <a:ext cx="4770801" cy="2855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EDBF7B3-BB0F-1C2F-64CE-8FE6790DD938}"/>
              </a:ext>
            </a:extLst>
          </p:cNvPr>
          <p:cNvSpPr txBox="1"/>
          <p:nvPr/>
        </p:nvSpPr>
        <p:spPr>
          <a:xfrm>
            <a:off x="3886898" y="6634576"/>
            <a:ext cx="4195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https://www.prairielittlebighouse.com/prairie-blog/archives/03-2021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53482C-8E01-D22E-B9E3-7B608C6834FB}"/>
              </a:ext>
            </a:extLst>
          </p:cNvPr>
          <p:cNvCxnSpPr/>
          <p:nvPr/>
        </p:nvCxnSpPr>
        <p:spPr>
          <a:xfrm>
            <a:off x="3428097" y="39236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5B19D1-830E-73F1-F2A1-84FE4492B19C}"/>
              </a:ext>
            </a:extLst>
          </p:cNvPr>
          <p:cNvCxnSpPr/>
          <p:nvPr/>
        </p:nvCxnSpPr>
        <p:spPr>
          <a:xfrm>
            <a:off x="6295122" y="47618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38D7CEC-531F-C955-1D85-77A6DCD55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993C41-240C-C87C-0A84-497C2F9EA905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E6A00A-2943-D584-4750-041B46DA3375}"/>
              </a:ext>
            </a:extLst>
          </p:cNvPr>
          <p:cNvSpPr txBox="1"/>
          <p:nvPr/>
        </p:nvSpPr>
        <p:spPr>
          <a:xfrm>
            <a:off x="3138189" y="3626043"/>
            <a:ext cx="2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EA7636-B5A9-6EDA-AB82-CFE8C76DA70C}"/>
              </a:ext>
            </a:extLst>
          </p:cNvPr>
          <p:cNvSpPr txBox="1"/>
          <p:nvPr/>
        </p:nvSpPr>
        <p:spPr>
          <a:xfrm>
            <a:off x="6959048" y="45772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EA9F1D-2082-EE99-8436-4BE234ED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49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41743"/>
              </p:ext>
            </p:extLst>
          </p:nvPr>
        </p:nvGraphicFramePr>
        <p:xfrm>
          <a:off x="3666922" y="321024"/>
          <a:ext cx="8147252" cy="619955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Wednesday 13/11/2024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11h45-12h45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14h15-15h45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26/11/2024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9h45-13h00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02/12/2024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 Lecture / 85 %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Hands-on/Project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10/12/2024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3491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8-11h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455787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9h45-12h45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960929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06/01/2025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13h15-14h45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504583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506764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27h</a:t>
                      </a:r>
                      <a:endParaRPr lang="en-US" sz="1800" b="1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04175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26EE9-D72C-ECB0-48CB-F9679AB28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531F87-1AD4-7D17-2F7F-D990142EE457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61F9F8-07BB-0E30-CBE8-453B5B5818C1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pic>
        <p:nvPicPr>
          <p:cNvPr id="8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325DAAB8-5C96-83EC-73E3-9442AA9F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A01CD0D-16F7-1B8D-9FD7-F2244D2FDA7C}"/>
              </a:ext>
            </a:extLst>
          </p:cNvPr>
          <p:cNvSpPr txBox="1"/>
          <p:nvPr/>
        </p:nvSpPr>
        <p:spPr>
          <a:xfrm>
            <a:off x="2731741" y="6279660"/>
            <a:ext cx="1865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0C2651-D508-D51A-14C0-8CCB4DC6F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91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6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C1FB3050-DCD8-0E60-FE57-E25422AE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5CA98-0711-A5A2-0846-14DA66AE26BB}"/>
              </a:ext>
            </a:extLst>
          </p:cNvPr>
          <p:cNvSpPr txBox="1"/>
          <p:nvPr/>
        </p:nvSpPr>
        <p:spPr>
          <a:xfrm>
            <a:off x="6096000" y="3253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of sun between north and sun direction</a:t>
            </a:r>
          </a:p>
        </p:txBody>
      </p:sp>
      <p:pic>
        <p:nvPicPr>
          <p:cNvPr id="3" name="Image 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B3F03C9A-E14E-D8F0-B030-AF79F322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9BA3FBA4-5C80-6CFC-D28F-22D809A5F2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9415" y="3711066"/>
            <a:ext cx="3033723" cy="2575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296FE1-439B-F2B0-CE50-C8E14B544312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C00C5-0412-B451-CAF3-332A60D5AA0E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F58864-9BCA-766F-B4B9-88641FE31BDB}"/>
              </a:ext>
            </a:extLst>
          </p:cNvPr>
          <p:cNvSpPr txBox="1"/>
          <p:nvPr/>
        </p:nvSpPr>
        <p:spPr>
          <a:xfrm>
            <a:off x="2731741" y="6279660"/>
            <a:ext cx="173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491B4F-443A-BCC0-4869-6F2F22C52D7E}"/>
              </a:ext>
            </a:extLst>
          </p:cNvPr>
          <p:cNvSpPr txBox="1"/>
          <p:nvPr/>
        </p:nvSpPr>
        <p:spPr>
          <a:xfrm>
            <a:off x="8393623" y="6380877"/>
            <a:ext cx="2394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8C91D11-55B4-C4BF-338B-EB0A6F820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5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37CA1F4-8C99-A3BD-4D3C-D26724A1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6" t="9098" r="34026" b="7044"/>
          <a:stretch/>
        </p:blipFill>
        <p:spPr>
          <a:xfrm>
            <a:off x="5636565" y="2149470"/>
            <a:ext cx="6088715" cy="3738544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119FBC-3F81-46C1-D306-3298750DD918}"/>
              </a:ext>
            </a:extLst>
          </p:cNvPr>
          <p:cNvSpPr txBox="1"/>
          <p:nvPr/>
        </p:nvSpPr>
        <p:spPr>
          <a:xfrm>
            <a:off x="8505825" y="5703348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Φ [°]</a:t>
            </a:r>
            <a:endParaRPr lang="en-US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FE26A3-3F2F-1D27-3AA9-BEF6DA48A9B2}"/>
              </a:ext>
            </a:extLst>
          </p:cNvPr>
          <p:cNvSpPr txBox="1"/>
          <p:nvPr/>
        </p:nvSpPr>
        <p:spPr>
          <a:xfrm>
            <a:off x="11618270" y="4144939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 (Corps)"/>
              </a:rPr>
              <a:t>h</a:t>
            </a:r>
            <a:r>
              <a:rPr lang="en-US" sz="1800" b="1" dirty="0">
                <a:latin typeface="Calibri (Corps)"/>
              </a:rPr>
              <a:t> [°]</a:t>
            </a:r>
            <a:endParaRPr lang="en-US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E819F2-6738-1AC4-5085-42F926D28B4D}"/>
              </a:ext>
            </a:extLst>
          </p:cNvPr>
          <p:cNvSpPr txBox="1"/>
          <p:nvPr/>
        </p:nvSpPr>
        <p:spPr>
          <a:xfrm>
            <a:off x="7686675" y="193406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sun path diagram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62CE1B-7298-4F10-E9DF-6930A3F8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63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6E76410-C553-5636-3B22-5B94C31F2324}"/>
              </a:ext>
            </a:extLst>
          </p:cNvPr>
          <p:cNvSpPr txBox="1">
            <a:spLocks/>
          </p:cNvSpPr>
          <p:nvPr/>
        </p:nvSpPr>
        <p:spPr>
          <a:xfrm>
            <a:off x="239349" y="2498197"/>
            <a:ext cx="4770801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r>
              <a:rPr lang="en-US" sz="1800" dirty="0">
                <a:latin typeface="Calibri (Corps)"/>
              </a:rPr>
              <a:t>Remember ? To calculate BHI: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/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=90° 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5C980146-3BAB-BB5D-3457-668B8154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7A1801-14AE-E7CB-37ED-6FA15B972A3E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418B3-D9BC-2F41-B4EE-F6A3EFC15297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/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zenith angle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blipFill>
                <a:blip r:embed="rId5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7FB30E-D6BB-8476-3E78-665E9D880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/>
          <a:stretch/>
        </p:blipFill>
        <p:spPr>
          <a:xfrm>
            <a:off x="6514396" y="2839258"/>
            <a:ext cx="4136720" cy="329657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B46132-0FF5-8D56-3222-0492A0F0C782}"/>
              </a:ext>
            </a:extLst>
          </p:cNvPr>
          <p:cNvCxnSpPr>
            <a:cxnSpLocks/>
          </p:cNvCxnSpPr>
          <p:nvPr/>
        </p:nvCxnSpPr>
        <p:spPr>
          <a:xfrm flipV="1">
            <a:off x="9008545" y="4324836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99C3ABE-1AC6-8317-EF2B-8E404512597F}"/>
              </a:ext>
            </a:extLst>
          </p:cNvPr>
          <p:cNvSpPr/>
          <p:nvPr/>
        </p:nvSpPr>
        <p:spPr>
          <a:xfrm rot="17912818">
            <a:off x="8463951" y="4810577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/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B529590-0D11-985E-0BC9-2EC1FEE93CA6}"/>
              </a:ext>
            </a:extLst>
          </p:cNvPr>
          <p:cNvSpPr txBox="1"/>
          <p:nvPr/>
        </p:nvSpPr>
        <p:spPr>
          <a:xfrm>
            <a:off x="8148127" y="597708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FAD6130-F112-9389-A154-9A621DF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3851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035549E-D3D4-671F-50DF-CC106DBF9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9DFAB8-C3BF-2CFC-D6E5-1C2F7ED1FA9E}"/>
              </a:ext>
            </a:extLst>
          </p:cNvPr>
          <p:cNvSpPr/>
          <p:nvPr/>
        </p:nvSpPr>
        <p:spPr>
          <a:xfrm>
            <a:off x="8285739" y="745790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7CC06CD-31F6-3894-DA45-960E68C7D853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F7A2D1-15DB-6C57-1FC0-9B8150A57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810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1934065"/>
            <a:ext cx="6586578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direct component - </a:t>
                </a:r>
                <a:r>
                  <a:rPr lang="en-US" dirty="0"/>
                  <a:t>Power received from the Beam of the sun on the horizontal plan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blipFill>
                <a:blip r:embed="rId4"/>
                <a:stretch>
                  <a:fillRect l="-86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b="1" dirty="0"/>
                  <a:t>: The ground-reflected component </a:t>
                </a:r>
                <a:r>
                  <a:rPr lang="en-US" dirty="0"/>
                  <a:t>- Power received from reflections from the ground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blipFill>
                <a:blip r:embed="rId5"/>
                <a:stretch>
                  <a:fillRect l="-843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diffuse component </a:t>
                </a:r>
                <a:r>
                  <a:rPr lang="en-US" dirty="0"/>
                  <a:t>- Power received from the sky diffusion of the light,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blipFill>
                <a:blip r:embed="rId6"/>
                <a:stretch>
                  <a:fillRect l="-86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7FCA95-ECC7-BE36-3404-9AD6E49EA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60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blipFill>
                <a:blip r:embed="rId3"/>
                <a:stretch>
                  <a:fillRect l="-575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4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5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C40A03E7-F6AF-044B-4B9E-40860269A576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937034F-4A6A-5A76-D436-A0C71A19AB79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/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blipFill>
                <a:blip r:embed="rId7"/>
                <a:stretch>
                  <a:fillRect l="-122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39323-16AF-FC44-E44D-A8F67BCAD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33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/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Calibri (Corps)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𝑖𝑛𝑠𝑡𝑎𝑙𝑙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/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latin typeface="Cambria Math" panose="02040503050406030204" pitchFamily="18" charset="0"/>
                  </a:rPr>
                  <a:t>AOI</a:t>
                </a:r>
                <a:r>
                  <a:rPr lang="en-US" b="0" dirty="0"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angle of incidence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𝑖𝑛𝑠𝑡𝑎𝑙𝑙</m:t>
                        </m:r>
                      </m:sub>
                    </m:sSub>
                  </m:oMath>
                </a14:m>
                <a:r>
                  <a:rPr lang="en-US" dirty="0"/>
                  <a:t>, PV installation azimuth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/>
                  <a:t>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Sun elevation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latin typeface="Calibri (Corps)"/>
                      </a:rPr>
                      <m:t>Φ</m:t>
                    </m:r>
                  </m:oMath>
                </a14:m>
                <a:r>
                  <a:rPr lang="en-US" dirty="0"/>
                  <a:t>, sun azimuth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blipFill>
                <a:blip r:embed="rId3"/>
                <a:stretch>
                  <a:fillRect l="-1218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21C6D296-D393-DC56-1166-CFC601C77EFB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579DD3A5-8518-8D47-8219-30F63E0215C2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/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blipFill>
                <a:blip r:embed="rId4"/>
                <a:stretch>
                  <a:fillRect l="-1107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5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6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230A7D3-656F-DA59-D0A2-A76E1593BE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92354" y="3830855"/>
            <a:ext cx="1798535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23FA4DA-B026-1BE2-8CF9-96C052CC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938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9438051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notebook: </a:t>
            </a:r>
            <a:r>
              <a:rPr lang="en-US" sz="1200" dirty="0">
                <a:latin typeface="+mn-lt"/>
                <a:hlinkClick r:id="rId2"/>
              </a:rPr>
              <a:t>https://github.com/AlexandreHugoMathieu/pvfault_detection_solar_academy/blob/master/notebooks/python_intro_poa.ipynb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calculate the 3 POA components for: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One timestep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Over one year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07B6A-99ED-B357-164D-4A8FF8C31EDE}"/>
              </a:ext>
            </a:extLst>
          </p:cNvPr>
          <p:cNvSpPr txBox="1"/>
          <p:nvPr/>
        </p:nvSpPr>
        <p:spPr>
          <a:xfrm>
            <a:off x="4419600" y="3059668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</a:t>
            </a:r>
          </a:p>
        </p:txBody>
      </p:sp>
      <p:pic>
        <p:nvPicPr>
          <p:cNvPr id="3" name="Image 2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14EAD43-6573-2171-42CB-51293A60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57043" y="1729309"/>
            <a:ext cx="3482936" cy="232195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D856C3-5E21-32EF-D8CD-BC465AD7C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85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BEE682-728D-C3EB-E196-76B9FFC5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Content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PV performance modeling </a:t>
            </a:r>
            <a:r>
              <a:rPr lang="en-US" sz="2000" dirty="0">
                <a:latin typeface="+mn-lt"/>
              </a:rPr>
              <a:t>from weather variables (Irradiance in the plane of array, ambient temperature etc..) and system configuration, which includes:</a:t>
            </a:r>
          </a:p>
          <a:p>
            <a:pPr marL="1028683" lvl="1" indent="-342900"/>
            <a:r>
              <a:rPr lang="en-US" sz="2000" dirty="0"/>
              <a:t>Module temperature </a:t>
            </a:r>
          </a:p>
          <a:p>
            <a:pPr marL="1028683" lvl="1" indent="-342900"/>
            <a:r>
              <a:rPr lang="en-US" sz="2000" dirty="0"/>
              <a:t>DC power</a:t>
            </a:r>
          </a:p>
          <a:p>
            <a:pPr marL="1028683" lvl="1" indent="-342900"/>
            <a:r>
              <a:rPr lang="en-US" sz="2000" dirty="0"/>
              <a:t>AC/DC efficiency</a:t>
            </a:r>
          </a:p>
          <a:p>
            <a:pPr marL="1028683" lvl="1" indent="-342900"/>
            <a:r>
              <a:rPr lang="en-US" sz="2000" dirty="0"/>
              <a:t>Performance metric calculations.</a:t>
            </a:r>
          </a:p>
          <a:p>
            <a:r>
              <a:rPr lang="en-US" sz="2000" b="1" dirty="0">
                <a:latin typeface="+mn-lt"/>
              </a:rPr>
              <a:t>Failure detection </a:t>
            </a:r>
            <a:r>
              <a:rPr lang="en-US" sz="2000" dirty="0">
                <a:latin typeface="+mn-lt"/>
              </a:rPr>
              <a:t>based on real production time series.</a:t>
            </a:r>
          </a:p>
          <a:p>
            <a:r>
              <a:rPr lang="en-US" sz="2000" dirty="0">
                <a:latin typeface="+mn-lt"/>
              </a:rPr>
              <a:t>Hands-on with </a:t>
            </a:r>
            <a:r>
              <a:rPr lang="en-US" sz="2000" b="1" dirty="0">
                <a:latin typeface="+mn-lt"/>
              </a:rPr>
              <a:t>python</a:t>
            </a:r>
            <a:r>
              <a:rPr lang="en-US" sz="2000" dirty="0">
                <a:latin typeface="+mn-lt"/>
              </a:rPr>
              <a:t> notebooks</a:t>
            </a:r>
            <a:r>
              <a:rPr lang="en-US" sz="2000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842E15-4657-7FD8-A3CE-18AE9F249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53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 treated in this course but, in average, if a PV panel is around 8% covered, bypass diodes start to activate and **might** reduce the whole module production.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F0D14-58E6-EC20-057C-0713A34B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D7F5AF-9771-9CCE-E100-418A615A0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40A3FD-4D18-EDE0-57F4-234EE7623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1" y="2442438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7784202" y="3632170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" y="2723984"/>
            <a:ext cx="3116204" cy="2337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2" y="2717564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4713875" y="5007469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4008786" y="3683038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5583784" y="2360903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7166748" y="3683038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5490931" y="4734585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5DC0E60-E9D2-2D59-DA68-24001D0FF496}"/>
              </a:ext>
            </a:extLst>
          </p:cNvPr>
          <p:cNvSpPr/>
          <p:nvPr/>
        </p:nvSpPr>
        <p:spPr>
          <a:xfrm>
            <a:off x="3315807" y="3632169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F2C57D-83C0-E79F-FAAC-997A1251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53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8F9ADC-FA0A-03F8-6AC1-DD76B1E8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BEC876-E0F1-7BB1-9FC4-08784EC35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D9754-9999-2767-FDBA-928A4C5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308FAB-FC7F-9003-2805-E31319FE5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https://github.com/AlexandreHugoMathieu/pvfault_detection_solar_academy/blob/master/notebooks/python_intro2_horizon_mask.ipynb</a:t>
            </a:r>
            <a:r>
              <a:rPr lang="en-US" sz="120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690533" y="1928192"/>
            <a:ext cx="3996267" cy="2995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114559-64B9-C4E6-F46A-7365BD35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DD923-68CF-3B0B-07A9-6BDC708F7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5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925AECC-5C78-EC59-609E-4AF4658F6A69}"/>
              </a:ext>
            </a:extLst>
          </p:cNvPr>
          <p:cNvGraphicFramePr/>
          <p:nvPr/>
        </p:nvGraphicFramePr>
        <p:xfrm>
          <a:off x="776779" y="826407"/>
          <a:ext cx="11415221" cy="595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DE96167-C830-8286-A72E-AFD432FBBB44}"/>
              </a:ext>
            </a:extLst>
          </p:cNvPr>
          <p:cNvSpPr txBox="1"/>
          <p:nvPr/>
        </p:nvSpPr>
        <p:spPr>
          <a:xfrm>
            <a:off x="0" y="4965174"/>
            <a:ext cx="341947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[1] Masson, G.,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Kaizuka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I., 2021. Trends in Photovoltaic Applications (IEA-PVPS T1-41:2021). IEA PVPS</a:t>
            </a: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[2] </a:t>
            </a: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U. Jahn et al., ‘Guidelines for Operation and Maintenance of Photovoltaic Power Plants in Different Climates’, IEA, Technical Report IEA-PVPS T13-07:2022, Oct. 2022. </a:t>
            </a:r>
            <a:b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[3] </a:t>
            </a:r>
            <a:r>
              <a:rPr lang="fr-FR" sz="900" dirty="0">
                <a:ea typeface="Roboto" panose="02000000000000000000" pitchFamily="2" charset="0"/>
                <a:cs typeface="Roboto" panose="02000000000000000000" pitchFamily="2" charset="0"/>
              </a:rPr>
              <a:t>« Coûts et rentabilités du grand photovoltaïque en métropole continentale », CRE, 2019</a:t>
            </a:r>
            <a:endParaRPr lang="en-GB" sz="9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[4]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Leloux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J.,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Narvarte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L.,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Trebosc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D., 2011. Performance analysis of 10,000 residential PV systems in France and Belgium. Presented at the 26th European Photovoltaic Solar Energy Conference and Exhibition, Hamburg, Germany.)</a:t>
            </a:r>
            <a:b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[5]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Raycatch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‘Solar Asset Optimization, Industry Benchmark Study’, Tel Aviv, Israel, Feb. 2021.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673D5-9AC2-FC8B-6DB8-9692E44BD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954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36C108FB-160E-8C6B-C2FC-F583F78A8105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That’s it</a:t>
            </a:r>
          </a:p>
        </p:txBody>
      </p:sp>
    </p:spTree>
    <p:extLst>
      <p:ext uri="{BB962C8B-B14F-4D97-AF65-F5344CB8AC3E}">
        <p14:creationId xmlns:p14="http://schemas.microsoft.com/office/powerpoint/2010/main" val="3628102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 </a:t>
            </a:r>
          </a:p>
          <a:p>
            <a:r>
              <a:rPr lang="en-US" sz="1800" dirty="0">
                <a:latin typeface="+mn-lt"/>
              </a:rPr>
              <a:t>Go to: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>
                <a:latin typeface="+mn-lt"/>
                <a:hlinkClick r:id="rId2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 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E8DAFC-0683-05A7-AA21-3B699CEBF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0799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 to go further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826527" cy="4367212"/>
          </a:xfrm>
        </p:spPr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 , IEA PVPS 2021: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u="sng" dirty="0">
              <a:solidFill>
                <a:srgbClr val="0563C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r>
              <a:rPr lang="en-US" sz="1800" dirty="0"/>
              <a:t>Improving Efficiency of PV Systems Using Statistical Performance Monitoring, IEA PVPS 2017: </a:t>
            </a:r>
            <a:br>
              <a:rPr lang="en-US" sz="1800" dirty="0"/>
            </a:br>
            <a:r>
              <a:rPr lang="en-US" sz="1800" dirty="0">
                <a:hlinkClick r:id="rId5"/>
              </a:rPr>
              <a:t>https://iea-pvps.org/wp-content/uploads/2020/01/Report_IEA-PVPS_T13-07_2017_Improving_Efficiency_of_PV_Systems_Using_Statistical__Performance_Monitoring.pdf</a:t>
            </a:r>
            <a:r>
              <a:rPr lang="en-US" sz="1800" dirty="0"/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EFF30D8-516D-2E14-5653-294F9EA04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006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course, you should be able to: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data treatment and analysis with Python on operational PV time series.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and calculate the performance of a PV installation.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and quantify underperformances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2A5963-6911-F1C1-0050-5D7646E01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570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E37B7-33E2-CC16-0919-3CF6BC819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Final </a:t>
            </a:r>
            <a:r>
              <a:rPr lang="fr-FR" dirty="0" err="1"/>
              <a:t>project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3E2170-C6CA-B823-FE6B-61AE431FC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5634228" cy="436721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aims at detecting PV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underperformances.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grades: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of the operating variables such as POA irradiance, module temperature, DC and AC power from in-situ data.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 quantification from some underperformances (shading, clipping, short-circuit…).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B05E22-0227-64DF-27E4-EED79FC9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829" y="369112"/>
            <a:ext cx="5046697" cy="2832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CC2CB1-27B6-B1D4-F48E-6A093B51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1" y="3489849"/>
            <a:ext cx="5046697" cy="2868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2494146-2EDC-4C09-78C3-F906772DE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23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3485A5-8992-2BF5-9858-70D34FF79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3900" b="1" dirty="0" err="1"/>
              <a:t>Internship</a:t>
            </a:r>
            <a:r>
              <a:rPr lang="fr-FR" sz="3900" b="1" dirty="0"/>
              <a:t> </a:t>
            </a:r>
            <a:r>
              <a:rPr lang="fr-FR" sz="3900" b="1" dirty="0" err="1"/>
              <a:t>offer</a:t>
            </a:r>
            <a:endParaRPr lang="fr-FR" sz="3900" b="1" dirty="0"/>
          </a:p>
          <a:p>
            <a:endParaRPr lang="fr-FR" dirty="0"/>
          </a:p>
          <a:p>
            <a:r>
              <a:rPr lang="en-US" b="1" dirty="0"/>
              <a:t>“Assessing Actual Gains of Energy Efficiency Actions in Buildings: Statistical Learning and Uncertainty Estimation”</a:t>
            </a:r>
            <a:endParaRPr lang="fr-FR" dirty="0"/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fr-FR" sz="1800" dirty="0" err="1">
                <a:solidFill>
                  <a:srgbClr val="000000"/>
                </a:solidFill>
                <a:latin typeface="Roboto" panose="02000000000000000000" pitchFamily="2" charset="0"/>
              </a:rPr>
              <a:t>Early</a:t>
            </a:r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 2025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6 mois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1200eur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Champs-sur Marne</a:t>
            </a:r>
          </a:p>
          <a:p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Roboto" panose="02000000000000000000" pitchFamily="2" charset="0"/>
              </a:rPr>
              <a:t>Python  / Data-analysis / Machine Learning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thimothee.thiery@cstb.fr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A9662-CB4A-0066-785C-19B89223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830535-0DBA-01E5-B8BA-CEFC41FC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717" y="722913"/>
            <a:ext cx="75247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474157" y="3134209"/>
            <a:ext cx="771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823C21-B04A-C903-BDB4-9AF9252B6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4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09111-992A-65F0-46A8-2688A18D0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Audience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2B4D1B5-5AEA-0DD4-A864-1D41A71C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776286"/>
              </p:ext>
            </p:extLst>
          </p:nvPr>
        </p:nvGraphicFramePr>
        <p:xfrm>
          <a:off x="-488318" y="2264339"/>
          <a:ext cx="8136028" cy="4001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cercle, capture d’écran, conception, illustration&#10;&#10;Description générée automatiquement">
            <a:extLst>
              <a:ext uri="{FF2B5EF4-FFF2-40B4-BE49-F238E27FC236}">
                <a16:creationId xmlns:a16="http://schemas.microsoft.com/office/drawing/2014/main" id="{06891AD4-B58E-2B1F-195B-AAAE7A075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04321" y="1729309"/>
            <a:ext cx="949258" cy="94925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EAD18B-75EF-D071-F0BD-02A959425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5" name="Image 4" descr="Une image contenant motif, carré, art, Symétrie&#10;&#10;Description générée automatiquement">
            <a:extLst>
              <a:ext uri="{FF2B5EF4-FFF2-40B4-BE49-F238E27FC236}">
                <a16:creationId xmlns:a16="http://schemas.microsoft.com/office/drawing/2014/main" id="{A8BC060F-2AFB-FAEB-7BFB-8C78B7AEB1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42" y="1049925"/>
            <a:ext cx="4001016" cy="40010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18D74AF-6864-506B-5A6B-5A4AB5FA13CF}"/>
              </a:ext>
            </a:extLst>
          </p:cNvPr>
          <p:cNvSpPr txBox="1"/>
          <p:nvPr/>
        </p:nvSpPr>
        <p:spPr>
          <a:xfrm>
            <a:off x="7915742" y="5050941"/>
            <a:ext cx="634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11"/>
              </a:rPr>
              <a:t>https://forms.gle/MVFYCf1i7MiT9oGs7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66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7CA8D-F7E9-4DB4-9EFF-5F098173D50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4c2def87-6459-45fe-82b8-2c44ad774fe7"/>
    <ds:schemaRef ds:uri="http://schemas.microsoft.com/office/infopath/2007/PartnerControls"/>
    <ds:schemaRef ds:uri="284c3d22-818e-4cb3-91ed-c315e7cac8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63295</TotalTime>
  <Words>2627</Words>
  <Application>Microsoft Office PowerPoint</Application>
  <PresentationFormat>Grand écran</PresentationFormat>
  <Paragraphs>400</Paragraphs>
  <Slides>42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(Corps)</vt:lpstr>
      <vt:lpstr>Calibri Light</vt:lpstr>
      <vt:lpstr>Cambria Math</vt:lpstr>
      <vt:lpstr>Roboto</vt:lpstr>
      <vt:lpstr>Thème Office</vt:lpstr>
      <vt:lpstr>Présentation PowerPoint</vt:lpstr>
      <vt:lpstr>Curriculum</vt:lpstr>
      <vt:lpstr>Curriculum</vt:lpstr>
      <vt:lpstr>Curriculum</vt:lpstr>
      <vt:lpstr>Curriculum</vt:lpstr>
      <vt:lpstr>Final project</vt:lpstr>
      <vt:lpstr>Présentation PowerPoint</vt:lpstr>
      <vt:lpstr>Présentation PowerPoint</vt:lpstr>
      <vt:lpstr>Audience</vt:lpstr>
      <vt:lpstr>Who am I ?</vt:lpstr>
      <vt:lpstr>Agenda</vt:lpstr>
      <vt:lpstr>Modeling 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Présentation PowerPoint</vt:lpstr>
      <vt:lpstr>Modeling steps</vt:lpstr>
      <vt:lpstr>Resources to go further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1935</cp:revision>
  <dcterms:created xsi:type="dcterms:W3CDTF">2019-05-16T10:04:01Z</dcterms:created>
  <dcterms:modified xsi:type="dcterms:W3CDTF">2024-11-12T14:07:38Z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